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56" r:id="rId2"/>
    <p:sldId id="289" r:id="rId3"/>
    <p:sldId id="290" r:id="rId4"/>
    <p:sldId id="291" r:id="rId5"/>
    <p:sldId id="277" r:id="rId6"/>
    <p:sldId id="293" r:id="rId7"/>
    <p:sldId id="292" r:id="rId8"/>
    <p:sldId id="294" r:id="rId9"/>
    <p:sldId id="295" r:id="rId10"/>
    <p:sldId id="296" r:id="rId11"/>
    <p:sldId id="276" r:id="rId12"/>
  </p:sldIdLst>
  <p:sldSz cx="9144000" cy="6858000" type="screen4x3"/>
  <p:notesSz cx="6858000" cy="99472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 autoAdjust="0"/>
  </p:normalViewPr>
  <p:slideViewPr>
    <p:cSldViewPr>
      <p:cViewPr varScale="1">
        <p:scale>
          <a:sx n="74" d="100"/>
          <a:sy n="74" d="100"/>
        </p:scale>
        <p:origin x="12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324255-7AF3-4BA7-8C0C-63300A2D66EC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26BFE3-BF04-4B90-8AF1-860EFC84C2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340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90" name="Group 18"/>
          <p:cNvGrpSpPr>
            <a:grpSpLocks/>
          </p:cNvGrpSpPr>
          <p:nvPr/>
        </p:nvGrpSpPr>
        <p:grpSpPr bwMode="auto">
          <a:xfrm>
            <a:off x="-6350" y="4724400"/>
            <a:ext cx="9144000" cy="2133600"/>
            <a:chOff x="0" y="2976"/>
            <a:chExt cx="5760" cy="1344"/>
          </a:xfrm>
        </p:grpSpPr>
        <p:sp>
          <p:nvSpPr>
            <p:cNvPr id="3091" name="Rectangle 19"/>
            <p:cNvSpPr>
              <a:spLocks noChangeArrowheads="1"/>
            </p:cNvSpPr>
            <p:nvPr/>
          </p:nvSpPr>
          <p:spPr bwMode="ltGray">
            <a:xfrm>
              <a:off x="53" y="2976"/>
              <a:ext cx="5666" cy="13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92" name="Rectangle 20"/>
            <p:cNvSpPr>
              <a:spLocks noChangeArrowheads="1"/>
            </p:cNvSpPr>
            <p:nvPr/>
          </p:nvSpPr>
          <p:spPr bwMode="ltGray">
            <a:xfrm>
              <a:off x="0" y="2976"/>
              <a:ext cx="5760" cy="227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69804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093" name="Rectangle 21"/>
          <p:cNvSpPr>
            <a:spLocks noChangeArrowheads="1"/>
          </p:cNvSpPr>
          <p:nvPr/>
        </p:nvSpPr>
        <p:spPr bwMode="ltGray">
          <a:xfrm>
            <a:off x="-6350" y="0"/>
            <a:ext cx="9144000" cy="2205038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3094" name="Picture 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260600"/>
            <a:ext cx="8982075" cy="2392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404938"/>
            <a:ext cx="7239000" cy="762000"/>
          </a:xfrm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  <a:endParaRPr lang="en-US" altLang="ru-RU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990600" y="5334000"/>
            <a:ext cx="7086600" cy="609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16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  <a:endParaRPr lang="en-US" altLang="ru-RU" noProof="0" smtClean="0"/>
          </a:p>
        </p:txBody>
      </p:sp>
      <p:grpSp>
        <p:nvGrpSpPr>
          <p:cNvPr id="3095" name="Group 23"/>
          <p:cNvGrpSpPr>
            <a:grpSpLocks/>
          </p:cNvGrpSpPr>
          <p:nvPr/>
        </p:nvGrpSpPr>
        <p:grpSpPr bwMode="auto">
          <a:xfrm>
            <a:off x="-6350" y="0"/>
            <a:ext cx="9155113" cy="6859588"/>
            <a:chOff x="0" y="0"/>
            <a:chExt cx="5764" cy="4321"/>
          </a:xfrm>
        </p:grpSpPr>
        <p:sp>
          <p:nvSpPr>
            <p:cNvPr id="3096" name="AutoShape 24"/>
            <p:cNvSpPr>
              <a:spLocks noChangeArrowheads="1"/>
            </p:cNvSpPr>
            <p:nvPr/>
          </p:nvSpPr>
          <p:spPr bwMode="white">
            <a:xfrm>
              <a:off x="27" y="24"/>
              <a:ext cx="5712" cy="4274"/>
            </a:xfrm>
            <a:prstGeom prst="roundRect">
              <a:avLst>
                <a:gd name="adj" fmla="val 6227"/>
              </a:avLst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97" name="Freeform 25"/>
            <p:cNvSpPr>
              <a:spLocks/>
            </p:cNvSpPr>
            <p:nvPr/>
          </p:nvSpPr>
          <p:spPr bwMode="white">
            <a:xfrm>
              <a:off x="0" y="0"/>
              <a:ext cx="288" cy="282"/>
            </a:xfrm>
            <a:custGeom>
              <a:avLst/>
              <a:gdLst>
                <a:gd name="T0" fmla="*/ 2 w 288"/>
                <a:gd name="T1" fmla="*/ 282 h 282"/>
                <a:gd name="T2" fmla="*/ 82 w 288"/>
                <a:gd name="T3" fmla="*/ 144 h 282"/>
                <a:gd name="T4" fmla="*/ 165 w 288"/>
                <a:gd name="T5" fmla="*/ 36 h 282"/>
                <a:gd name="T6" fmla="*/ 288 w 288"/>
                <a:gd name="T7" fmla="*/ 0 h 282"/>
                <a:gd name="T8" fmla="*/ 0 w 288"/>
                <a:gd name="T9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8" h="282">
                  <a:moveTo>
                    <a:pt x="2" y="282"/>
                  </a:moveTo>
                  <a:lnTo>
                    <a:pt x="82" y="144"/>
                  </a:lnTo>
                  <a:lnTo>
                    <a:pt x="165" y="36"/>
                  </a:lnTo>
                  <a:lnTo>
                    <a:pt x="288" y="0"/>
                  </a:lnTo>
                  <a:lnTo>
                    <a:pt x="0" y="0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8" name="Freeform 26"/>
            <p:cNvSpPr>
              <a:spLocks/>
            </p:cNvSpPr>
            <p:nvPr/>
          </p:nvSpPr>
          <p:spPr bwMode="white">
            <a:xfrm>
              <a:off x="5" y="3985"/>
              <a:ext cx="244" cy="336"/>
            </a:xfrm>
            <a:custGeom>
              <a:avLst/>
              <a:gdLst>
                <a:gd name="T0" fmla="*/ 243 w 243"/>
                <a:gd name="T1" fmla="*/ 335 h 336"/>
                <a:gd name="T2" fmla="*/ 122 w 243"/>
                <a:gd name="T3" fmla="*/ 239 h 336"/>
                <a:gd name="T4" fmla="*/ 30 w 243"/>
                <a:gd name="T5" fmla="*/ 144 h 336"/>
                <a:gd name="T6" fmla="*/ 0 w 243"/>
                <a:gd name="T7" fmla="*/ 0 h 336"/>
                <a:gd name="T8" fmla="*/ 1 w 243"/>
                <a:gd name="T9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3" h="336">
                  <a:moveTo>
                    <a:pt x="243" y="335"/>
                  </a:moveTo>
                  <a:lnTo>
                    <a:pt x="122" y="239"/>
                  </a:lnTo>
                  <a:lnTo>
                    <a:pt x="30" y="144"/>
                  </a:lnTo>
                  <a:lnTo>
                    <a:pt x="0" y="0"/>
                  </a:lnTo>
                  <a:lnTo>
                    <a:pt x="1" y="336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9" name="Freeform 27"/>
            <p:cNvSpPr>
              <a:spLocks/>
            </p:cNvSpPr>
            <p:nvPr/>
          </p:nvSpPr>
          <p:spPr bwMode="white">
            <a:xfrm>
              <a:off x="5511" y="4029"/>
              <a:ext cx="253" cy="290"/>
            </a:xfrm>
            <a:custGeom>
              <a:avLst/>
              <a:gdLst>
                <a:gd name="T0" fmla="*/ 229 w 232"/>
                <a:gd name="T1" fmla="*/ 0 h 290"/>
                <a:gd name="T2" fmla="*/ 164 w 232"/>
                <a:gd name="T3" fmla="*/ 144 h 290"/>
                <a:gd name="T4" fmla="*/ 98 w 232"/>
                <a:gd name="T5" fmla="*/ 253 h 290"/>
                <a:gd name="T6" fmla="*/ 0 w 232"/>
                <a:gd name="T7" fmla="*/ 290 h 290"/>
                <a:gd name="T8" fmla="*/ 232 w 232"/>
                <a:gd name="T9" fmla="*/ 287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290">
                  <a:moveTo>
                    <a:pt x="229" y="0"/>
                  </a:moveTo>
                  <a:lnTo>
                    <a:pt x="164" y="144"/>
                  </a:lnTo>
                  <a:lnTo>
                    <a:pt x="98" y="253"/>
                  </a:lnTo>
                  <a:lnTo>
                    <a:pt x="0" y="290"/>
                  </a:lnTo>
                  <a:lnTo>
                    <a:pt x="232" y="287"/>
                  </a:lnTo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00" name="Freeform 28"/>
            <p:cNvSpPr>
              <a:spLocks/>
            </p:cNvSpPr>
            <p:nvPr/>
          </p:nvSpPr>
          <p:spPr bwMode="white">
            <a:xfrm>
              <a:off x="5472" y="0"/>
              <a:ext cx="288" cy="288"/>
            </a:xfrm>
            <a:custGeom>
              <a:avLst/>
              <a:gdLst>
                <a:gd name="T0" fmla="*/ 0 w 288"/>
                <a:gd name="T1" fmla="*/ 0 h 288"/>
                <a:gd name="T2" fmla="*/ 144 w 288"/>
                <a:gd name="T3" fmla="*/ 82 h 288"/>
                <a:gd name="T4" fmla="*/ 252 w 288"/>
                <a:gd name="T5" fmla="*/ 165 h 288"/>
                <a:gd name="T6" fmla="*/ 288 w 288"/>
                <a:gd name="T7" fmla="*/ 288 h 288"/>
                <a:gd name="T8" fmla="*/ 288 w 288"/>
                <a:gd name="T9" fmla="*/ 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8" h="288">
                  <a:moveTo>
                    <a:pt x="0" y="0"/>
                  </a:moveTo>
                  <a:lnTo>
                    <a:pt x="144" y="82"/>
                  </a:lnTo>
                  <a:lnTo>
                    <a:pt x="252" y="165"/>
                  </a:lnTo>
                  <a:lnTo>
                    <a:pt x="288" y="288"/>
                  </a:lnTo>
                  <a:lnTo>
                    <a:pt x="288" y="0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9F8805C-ECDE-4D6F-B259-FCB0B07DA727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984974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60626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60626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ABF5737-CECE-4084-9677-BEF433DBBF57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58439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153400" cy="90011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343025"/>
            <a:ext cx="8229600" cy="4948238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7315200" y="6461125"/>
            <a:ext cx="1676400" cy="32067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ru-RU"/>
              <a:t>Company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57200" y="6472238"/>
            <a:ext cx="609600" cy="233362"/>
          </a:xfrm>
        </p:spPr>
        <p:txBody>
          <a:bodyPr/>
          <a:lstStyle>
            <a:lvl1pPr>
              <a:defRPr/>
            </a:lvl1pPr>
          </a:lstStyle>
          <a:p>
            <a:fld id="{113FDEC2-248A-49BD-A6BD-85205742072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89029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133126C-635E-4EEE-9859-22B7B1FC485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267678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71BA901-0221-4D7A-84F7-D4DD6E53486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640197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43025"/>
            <a:ext cx="4038600" cy="49482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43025"/>
            <a:ext cx="4038600" cy="49482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564C7ED-09F2-4DA8-872D-0CBBF59E871F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95961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Logo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347901E-C7E7-44F2-ACF4-F033EA94E1C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65921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Logo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E0BBB5C-847D-4673-8204-3E34BE962490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57315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Logo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9A7EAA9-1227-495F-9F32-23AEB5E710C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622101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11D0A16-63CA-4C1D-B9A2-8F0474E65DF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10314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283DFF5-C9B6-490D-9504-09C8D14954FF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91580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39" name="Object 15"/>
          <p:cNvGraphicFramePr>
            <a:graphicFrameLocks noChangeAspect="1"/>
          </p:cNvGraphicFramePr>
          <p:nvPr/>
        </p:nvGraphicFramePr>
        <p:xfrm>
          <a:off x="20638" y="22225"/>
          <a:ext cx="9101137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Image" r:id="rId15" imgW="6653968" imgH="1180952" progId="Photoshop.Image.6">
                  <p:embed/>
                </p:oleObj>
              </mc:Choice>
              <mc:Fallback>
                <p:oleObj name="Image" r:id="rId15" imgW="6653968" imgH="1180952" progId="Photoshop.Image.6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8" y="22225"/>
                        <a:ext cx="9101137" cy="1181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0" name="Rectangle 16"/>
          <p:cNvSpPr>
            <a:spLocks noChangeArrowheads="1"/>
          </p:cNvSpPr>
          <p:nvPr/>
        </p:nvSpPr>
        <p:spPr bwMode="invGray">
          <a:xfrm>
            <a:off x="0" y="6453188"/>
            <a:ext cx="9109075" cy="40481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43025"/>
            <a:ext cx="8229600" cy="4948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315200" y="6461125"/>
            <a:ext cx="16764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altLang="ru-RU"/>
              <a:t>Company Logo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472238"/>
            <a:ext cx="609600" cy="233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fld id="{2F7F0F5E-D747-4ABA-AA5F-8BE5BF1C7BC2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457200" y="228600"/>
            <a:ext cx="8153400" cy="90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grpSp>
        <p:nvGrpSpPr>
          <p:cNvPr id="1041" name="Group 17"/>
          <p:cNvGrpSpPr>
            <a:grpSpLocks/>
          </p:cNvGrpSpPr>
          <p:nvPr/>
        </p:nvGrpSpPr>
        <p:grpSpPr bwMode="auto">
          <a:xfrm>
            <a:off x="-11113" y="0"/>
            <a:ext cx="9159876" cy="6859588"/>
            <a:chOff x="0" y="0"/>
            <a:chExt cx="5764" cy="4321"/>
          </a:xfrm>
        </p:grpSpPr>
        <p:sp>
          <p:nvSpPr>
            <p:cNvPr id="1042" name="AutoShape 18"/>
            <p:cNvSpPr>
              <a:spLocks noChangeArrowheads="1"/>
            </p:cNvSpPr>
            <p:nvPr/>
          </p:nvSpPr>
          <p:spPr bwMode="white">
            <a:xfrm>
              <a:off x="27" y="24"/>
              <a:ext cx="5712" cy="4274"/>
            </a:xfrm>
            <a:prstGeom prst="roundRect">
              <a:avLst>
                <a:gd name="adj" fmla="val 6227"/>
              </a:avLst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white">
            <a:xfrm>
              <a:off x="0" y="0"/>
              <a:ext cx="288" cy="282"/>
            </a:xfrm>
            <a:custGeom>
              <a:avLst/>
              <a:gdLst>
                <a:gd name="T0" fmla="*/ 2 w 288"/>
                <a:gd name="T1" fmla="*/ 282 h 282"/>
                <a:gd name="T2" fmla="*/ 82 w 288"/>
                <a:gd name="T3" fmla="*/ 144 h 282"/>
                <a:gd name="T4" fmla="*/ 165 w 288"/>
                <a:gd name="T5" fmla="*/ 36 h 282"/>
                <a:gd name="T6" fmla="*/ 288 w 288"/>
                <a:gd name="T7" fmla="*/ 0 h 282"/>
                <a:gd name="T8" fmla="*/ 0 w 288"/>
                <a:gd name="T9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8" h="282">
                  <a:moveTo>
                    <a:pt x="2" y="282"/>
                  </a:moveTo>
                  <a:lnTo>
                    <a:pt x="82" y="144"/>
                  </a:lnTo>
                  <a:lnTo>
                    <a:pt x="165" y="36"/>
                  </a:lnTo>
                  <a:lnTo>
                    <a:pt x="288" y="0"/>
                  </a:lnTo>
                  <a:lnTo>
                    <a:pt x="0" y="0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white">
            <a:xfrm>
              <a:off x="5" y="3985"/>
              <a:ext cx="244" cy="336"/>
            </a:xfrm>
            <a:custGeom>
              <a:avLst/>
              <a:gdLst>
                <a:gd name="T0" fmla="*/ 243 w 243"/>
                <a:gd name="T1" fmla="*/ 335 h 336"/>
                <a:gd name="T2" fmla="*/ 122 w 243"/>
                <a:gd name="T3" fmla="*/ 239 h 336"/>
                <a:gd name="T4" fmla="*/ 30 w 243"/>
                <a:gd name="T5" fmla="*/ 144 h 336"/>
                <a:gd name="T6" fmla="*/ 0 w 243"/>
                <a:gd name="T7" fmla="*/ 0 h 336"/>
                <a:gd name="T8" fmla="*/ 1 w 243"/>
                <a:gd name="T9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3" h="336">
                  <a:moveTo>
                    <a:pt x="243" y="335"/>
                  </a:moveTo>
                  <a:lnTo>
                    <a:pt x="122" y="239"/>
                  </a:lnTo>
                  <a:lnTo>
                    <a:pt x="30" y="144"/>
                  </a:lnTo>
                  <a:lnTo>
                    <a:pt x="0" y="0"/>
                  </a:lnTo>
                  <a:lnTo>
                    <a:pt x="1" y="336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white">
            <a:xfrm>
              <a:off x="5511" y="4029"/>
              <a:ext cx="253" cy="290"/>
            </a:xfrm>
            <a:custGeom>
              <a:avLst/>
              <a:gdLst>
                <a:gd name="T0" fmla="*/ 229 w 232"/>
                <a:gd name="T1" fmla="*/ 0 h 290"/>
                <a:gd name="T2" fmla="*/ 164 w 232"/>
                <a:gd name="T3" fmla="*/ 144 h 290"/>
                <a:gd name="T4" fmla="*/ 98 w 232"/>
                <a:gd name="T5" fmla="*/ 253 h 290"/>
                <a:gd name="T6" fmla="*/ 0 w 232"/>
                <a:gd name="T7" fmla="*/ 290 h 290"/>
                <a:gd name="T8" fmla="*/ 232 w 232"/>
                <a:gd name="T9" fmla="*/ 287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290">
                  <a:moveTo>
                    <a:pt x="229" y="0"/>
                  </a:moveTo>
                  <a:lnTo>
                    <a:pt x="164" y="144"/>
                  </a:lnTo>
                  <a:lnTo>
                    <a:pt x="98" y="253"/>
                  </a:lnTo>
                  <a:lnTo>
                    <a:pt x="0" y="290"/>
                  </a:lnTo>
                  <a:lnTo>
                    <a:pt x="232" y="287"/>
                  </a:lnTo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white">
            <a:xfrm>
              <a:off x="5472" y="0"/>
              <a:ext cx="288" cy="288"/>
            </a:xfrm>
            <a:custGeom>
              <a:avLst/>
              <a:gdLst>
                <a:gd name="T0" fmla="*/ 0 w 288"/>
                <a:gd name="T1" fmla="*/ 0 h 288"/>
                <a:gd name="T2" fmla="*/ 144 w 288"/>
                <a:gd name="T3" fmla="*/ 82 h 288"/>
                <a:gd name="T4" fmla="*/ 252 w 288"/>
                <a:gd name="T5" fmla="*/ 165 h 288"/>
                <a:gd name="T6" fmla="*/ 288 w 288"/>
                <a:gd name="T7" fmla="*/ 288 h 288"/>
                <a:gd name="T8" fmla="*/ 288 w 288"/>
                <a:gd name="T9" fmla="*/ 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8" h="288">
                  <a:moveTo>
                    <a:pt x="0" y="0"/>
                  </a:moveTo>
                  <a:lnTo>
                    <a:pt x="144" y="82"/>
                  </a:lnTo>
                  <a:lnTo>
                    <a:pt x="252" y="165"/>
                  </a:lnTo>
                  <a:lnTo>
                    <a:pt x="288" y="288"/>
                  </a:lnTo>
                  <a:lnTo>
                    <a:pt x="288" y="0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2800" b="1" kern="1200">
          <a:solidFill>
            <a:schemeClr val="hlink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908720"/>
            <a:ext cx="7239000" cy="762000"/>
          </a:xfrm>
        </p:spPr>
        <p:txBody>
          <a:bodyPr/>
          <a:lstStyle/>
          <a:p>
            <a:r>
              <a:rPr lang="ru-RU" altLang="ru-RU" dirty="0" smtClean="0"/>
              <a:t>Социальное проектирование</a:t>
            </a:r>
            <a:endParaRPr lang="en-US" alt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Критерии оценки проекта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ru-RU" altLang="ru-RU" sz="24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количественные</a:t>
            </a:r>
            <a:r>
              <a:rPr lang="ru-RU" altLang="ru-RU" sz="2400" i="1" dirty="0">
                <a:solidFill>
                  <a:schemeClr val="tx1"/>
                </a:solidFill>
                <a:latin typeface="Arial Black" panose="020B0A04020102020204" pitchFamily="34" charset="0"/>
              </a:rPr>
              <a:t> (например, для социального проекта чаще всего один из критериев – количество охваченных проектом людей</a:t>
            </a:r>
            <a:r>
              <a:rPr lang="ru-RU" altLang="ru-RU" sz="2400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);</a:t>
            </a:r>
          </a:p>
          <a:p>
            <a:pPr marL="0" indent="0">
              <a:lnSpc>
                <a:spcPct val="90000"/>
              </a:lnSpc>
              <a:buNone/>
            </a:pPr>
            <a:endParaRPr lang="ru-RU" altLang="ru-RU" sz="2400" i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sz="24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качественные</a:t>
            </a:r>
            <a:r>
              <a:rPr lang="ru-RU" altLang="ru-RU" sz="2400" i="1" dirty="0">
                <a:solidFill>
                  <a:schemeClr val="tx1"/>
                </a:solidFill>
                <a:latin typeface="Arial Black" panose="020B0A04020102020204" pitchFamily="34" charset="0"/>
              </a:rPr>
              <a:t> (изменение состояния или определенных качеств объекта, определенного целью проекта</a:t>
            </a:r>
            <a:r>
              <a:rPr lang="ru-RU" altLang="ru-RU" sz="2400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)</a:t>
            </a:r>
            <a:endParaRPr lang="ru-RU" altLang="ru-RU" sz="2400" i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948" y="4365640"/>
            <a:ext cx="5508104" cy="2478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586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6" name="WordArt 6"/>
          <p:cNvSpPr>
            <a:spLocks noChangeArrowheads="1" noChangeShapeType="1" noTextEdit="1"/>
          </p:cNvSpPr>
          <p:nvPr/>
        </p:nvSpPr>
        <p:spPr bwMode="gray">
          <a:xfrm>
            <a:off x="1752600" y="2971800"/>
            <a:ext cx="5759450" cy="762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3600" b="1" kern="10" dirty="0" smtClean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1"/>
                    </a:gs>
                    <a:gs pos="100000">
                      <a:schemeClr val="accent1"/>
                    </a:gs>
                  </a:gsLst>
                  <a:lin ang="0" scaled="1"/>
                </a:gradFill>
                <a:effectLst>
                  <a:outerShdw dist="63500" dir="2212194" algn="ctr" rotWithShape="0">
                    <a:srgbClr val="868686">
                      <a:alpha val="50000"/>
                    </a:srgbClr>
                  </a:outerShdw>
                </a:effectLst>
                <a:cs typeface="Arial" panose="020B0604020202020204" pitchFamily="34" charset="0"/>
              </a:rPr>
              <a:t>Практика</a:t>
            </a:r>
            <a:r>
              <a:rPr lang="en-US" sz="3600" b="1" kern="10" dirty="0" smtClean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1"/>
                    </a:gs>
                    <a:gs pos="100000">
                      <a:schemeClr val="accent1"/>
                    </a:gs>
                  </a:gsLst>
                  <a:lin ang="0" scaled="1"/>
                </a:gradFill>
                <a:effectLst>
                  <a:outerShdw dist="63500" dir="2212194" algn="ctr" rotWithShape="0">
                    <a:srgbClr val="868686">
                      <a:alpha val="50000"/>
                    </a:srgbClr>
                  </a:outerShdw>
                </a:effectLst>
                <a:cs typeface="Arial" panose="020B0604020202020204" pitchFamily="34" charset="0"/>
              </a:rPr>
              <a:t>!</a:t>
            </a:r>
            <a:endParaRPr lang="ru-RU" sz="3600" b="1" kern="10" dirty="0">
              <a:ln w="19050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1"/>
                  </a:gs>
                  <a:gs pos="100000">
                    <a:schemeClr val="accent1"/>
                  </a:gs>
                </a:gsLst>
                <a:lin ang="0" scaled="1"/>
              </a:gradFill>
              <a:effectLst>
                <a:outerShdw dist="63500" dir="2212194" algn="ctr" rotWithShape="0">
                  <a:srgbClr val="868686">
                    <a:alpha val="50000"/>
                  </a:srgbClr>
                </a:outerShdw>
              </a:effectLst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70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70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7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чем разница?</a:t>
            </a:r>
            <a:endParaRPr lang="ru-RU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5616" y="1556792"/>
            <a:ext cx="7315834" cy="41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963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2400" dirty="0" smtClean="0"/>
              <a:t>1.ПРОБЛЕМА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28713"/>
            <a:ext cx="9144000" cy="516255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Проблема определяется различием между реальной ситуацией и тем, что должно 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(или может) происходить</a:t>
            </a:r>
          </a:p>
          <a:p>
            <a:r>
              <a:rPr lang="ru-RU" altLang="ru-RU" sz="1800" i="1" dirty="0" smtClean="0"/>
              <a:t>Описывает, почему возникла необходимость в выполнении проекта</a:t>
            </a:r>
          </a:p>
          <a:p>
            <a:r>
              <a:rPr lang="ru-RU" altLang="ru-RU" sz="1800" i="1" dirty="0" smtClean="0"/>
              <a:t>Определяет, как обстоятельства побудили авторов написать проект</a:t>
            </a:r>
          </a:p>
          <a:p>
            <a:r>
              <a:rPr lang="ru-RU" altLang="ru-RU" sz="1800" i="1" dirty="0" smtClean="0"/>
              <a:t>Описывает важность проблемы</a:t>
            </a:r>
          </a:p>
          <a:p>
            <a:r>
              <a:rPr lang="ru-RU" altLang="ru-RU" sz="1800" i="1" dirty="0" smtClean="0"/>
              <a:t>Описывает связь проблемы с целями и задачами организации</a:t>
            </a:r>
          </a:p>
          <a:p>
            <a:pPr>
              <a:lnSpc>
                <a:spcPct val="90000"/>
              </a:lnSpc>
            </a:pPr>
            <a:r>
              <a:rPr lang="ru-RU" altLang="ru-RU" sz="1800" i="1" dirty="0" smtClean="0"/>
              <a:t>Разумность масштаба работ – нет ли попытки решить все мировые проблемы сразу</a:t>
            </a:r>
          </a:p>
          <a:p>
            <a:pPr>
              <a:lnSpc>
                <a:spcPct val="90000"/>
              </a:lnSpc>
            </a:pPr>
            <a:r>
              <a:rPr lang="ru-RU" altLang="ru-RU" sz="1800" i="1" dirty="0" smtClean="0"/>
              <a:t>Подкрепляется статистическими данными, ссылками на авторитеты в данной области или ключевые литературные источники, экспертные оценки</a:t>
            </a:r>
          </a:p>
          <a:p>
            <a:pPr>
              <a:lnSpc>
                <a:spcPct val="90000"/>
              </a:lnSpc>
            </a:pPr>
            <a:r>
              <a:rPr lang="ru-RU" altLang="ru-RU" sz="1800" i="1" dirty="0" smtClean="0"/>
              <a:t>Сформулирована с точки зрения тех, на кого направлен проект, а не с точки зрения заявителя</a:t>
            </a:r>
          </a:p>
          <a:p>
            <a:endParaRPr lang="ru-RU" altLang="ru-RU" sz="2000" i="1" dirty="0" smtClean="0"/>
          </a:p>
          <a:p>
            <a:pPr marL="0" indent="0">
              <a:buNone/>
            </a:pPr>
            <a:endParaRPr lang="ru-RU" dirty="0">
              <a:solidFill>
                <a:schemeClr val="accent4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609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2400" dirty="0" smtClean="0"/>
              <a:t>2.ЦЕЛЕВАЯ АУДИТОРИЯ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altLang="ru-RU" dirty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Целевая группа</a:t>
            </a:r>
            <a:r>
              <a:rPr lang="ru-RU" altLang="ru-RU" dirty="0" smtClean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 –это группа людей, выделенная по определенным признакам (параметрам), на которую направлено воздействие проекта</a:t>
            </a:r>
          </a:p>
          <a:p>
            <a:pPr marL="0" indent="0" algn="ctr">
              <a:buNone/>
            </a:pPr>
            <a:r>
              <a:rPr lang="ru-RU" altLang="ru-RU" i="1" dirty="0"/>
              <a:t>Характеристики:</a:t>
            </a:r>
          </a:p>
          <a:p>
            <a:pPr>
              <a:buFont typeface="Wingdings" panose="05000000000000000000" pitchFamily="2" charset="2"/>
              <a:buChar char="¬"/>
            </a:pPr>
            <a:r>
              <a:rPr lang="ru-RU" altLang="ru-RU" sz="1600" i="1" dirty="0" smtClean="0">
                <a:solidFill>
                  <a:schemeClr val="tx1">
                    <a:lumMod val="75000"/>
                  </a:schemeClr>
                </a:solidFill>
              </a:rPr>
              <a:t>географическая;</a:t>
            </a:r>
          </a:p>
          <a:p>
            <a:pPr>
              <a:buFont typeface="Wingdings" panose="05000000000000000000" pitchFamily="2" charset="2"/>
              <a:buChar char="¬"/>
            </a:pPr>
            <a:r>
              <a:rPr lang="ru-RU" altLang="ru-RU" sz="1600" i="1" dirty="0" smtClean="0">
                <a:solidFill>
                  <a:schemeClr val="tx1">
                    <a:lumMod val="75000"/>
                  </a:schemeClr>
                </a:solidFill>
              </a:rPr>
              <a:t>демографическая (пол, возраст, род занятий и т.д.);</a:t>
            </a:r>
          </a:p>
          <a:p>
            <a:pPr>
              <a:buFont typeface="Wingdings" panose="05000000000000000000" pitchFamily="2" charset="2"/>
              <a:buChar char="¬"/>
            </a:pPr>
            <a:r>
              <a:rPr lang="ru-RU" altLang="ru-RU" sz="1600" i="1" dirty="0" smtClean="0">
                <a:solidFill>
                  <a:schemeClr val="tx1">
                    <a:lumMod val="75000"/>
                  </a:schemeClr>
                </a:solidFill>
              </a:rPr>
              <a:t>социально-психологические особенности, ценности, представления, предпочтения и поведение целевой группы</a:t>
            </a:r>
          </a:p>
          <a:p>
            <a:pPr marL="0" indent="0">
              <a:buNone/>
            </a:pPr>
            <a:endParaRPr lang="ru-RU" dirty="0">
              <a:solidFill>
                <a:schemeClr val="accent4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749222"/>
            <a:ext cx="2520280" cy="1679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638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altLang="ru-RU" sz="2800" dirty="0" smtClean="0"/>
              <a:t>3.ЦЕЛЬ </a:t>
            </a:r>
            <a:endParaRPr lang="en-US" altLang="ru-RU" sz="2800" dirty="0">
              <a:solidFill>
                <a:schemeClr val="accent1"/>
              </a:solidFill>
            </a:endParaRPr>
          </a:p>
        </p:txBody>
      </p:sp>
      <p:grpSp>
        <p:nvGrpSpPr>
          <p:cNvPr id="88106" name="Group 42"/>
          <p:cNvGrpSpPr>
            <a:grpSpLocks/>
          </p:cNvGrpSpPr>
          <p:nvPr/>
        </p:nvGrpSpPr>
        <p:grpSpPr bwMode="auto">
          <a:xfrm>
            <a:off x="2133600" y="1905000"/>
            <a:ext cx="4724400" cy="685800"/>
            <a:chOff x="1296" y="1824"/>
            <a:chExt cx="2976" cy="432"/>
          </a:xfrm>
        </p:grpSpPr>
        <p:sp>
          <p:nvSpPr>
            <p:cNvPr id="88107" name="AutoShape 43"/>
            <p:cNvSpPr>
              <a:spLocks noChangeArrowheads="1"/>
            </p:cNvSpPr>
            <p:nvPr/>
          </p:nvSpPr>
          <p:spPr bwMode="gray"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accent2"/>
                </a:gs>
                <a:gs pos="50000">
                  <a:schemeClr val="accent2">
                    <a:gamma/>
                    <a:tint val="60784"/>
                    <a:invGamma/>
                  </a:schemeClr>
                </a:gs>
                <a:gs pos="100000">
                  <a:schemeClr val="accent2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108" name="AutoShape 44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solidFill>
              <a:schemeClr val="accent2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109" name="Text Box 45"/>
            <p:cNvSpPr txBox="1">
              <a:spLocks noChangeArrowheads="1"/>
            </p:cNvSpPr>
            <p:nvPr/>
          </p:nvSpPr>
          <p:spPr bwMode="gray">
            <a:xfrm>
              <a:off x="1680" y="1934"/>
              <a:ext cx="216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 dirty="0" smtClean="0">
                  <a:solidFill>
                    <a:schemeClr val="bg1"/>
                  </a:solidFill>
                </a:rPr>
                <a:t>Specific (</a:t>
              </a:r>
              <a:r>
                <a:rPr lang="ru-RU" dirty="0" smtClean="0">
                  <a:solidFill>
                    <a:schemeClr val="bg1"/>
                  </a:solidFill>
                </a:rPr>
                <a:t>конкретная)</a:t>
              </a:r>
              <a:endParaRPr lang="en-US" altLang="ru-RU" b="1" dirty="0">
                <a:solidFill>
                  <a:schemeClr val="bg1"/>
                </a:solidFill>
              </a:endParaRPr>
            </a:p>
          </p:txBody>
        </p:sp>
        <p:sp>
          <p:nvSpPr>
            <p:cNvPr id="88110" name="Text Box 46"/>
            <p:cNvSpPr txBox="1">
              <a:spLocks noChangeArrowheads="1"/>
            </p:cNvSpPr>
            <p:nvPr/>
          </p:nvSpPr>
          <p:spPr bwMode="gray">
            <a:xfrm>
              <a:off x="1381" y="1886"/>
              <a:ext cx="24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ru-RU" sz="2400" dirty="0" smtClean="0">
                  <a:solidFill>
                    <a:schemeClr val="bg1"/>
                  </a:solidFill>
                </a:rPr>
                <a:t>S</a:t>
              </a:r>
              <a:endParaRPr lang="en-US" altLang="ru-RU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8111" name="Group 47"/>
          <p:cNvGrpSpPr>
            <a:grpSpLocks/>
          </p:cNvGrpSpPr>
          <p:nvPr/>
        </p:nvGrpSpPr>
        <p:grpSpPr bwMode="auto">
          <a:xfrm>
            <a:off x="2133600" y="2743200"/>
            <a:ext cx="4724400" cy="685800"/>
            <a:chOff x="1296" y="1824"/>
            <a:chExt cx="2976" cy="432"/>
          </a:xfrm>
        </p:grpSpPr>
        <p:sp>
          <p:nvSpPr>
            <p:cNvPr id="88112" name="AutoShape 48"/>
            <p:cNvSpPr>
              <a:spLocks noChangeArrowheads="1"/>
            </p:cNvSpPr>
            <p:nvPr/>
          </p:nvSpPr>
          <p:spPr bwMode="gray"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tint val="73725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113" name="AutoShape 49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114" name="Text Box 50"/>
            <p:cNvSpPr txBox="1">
              <a:spLocks noChangeArrowheads="1"/>
            </p:cNvSpPr>
            <p:nvPr/>
          </p:nvSpPr>
          <p:spPr bwMode="gray">
            <a:xfrm>
              <a:off x="1680" y="1934"/>
              <a:ext cx="216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accent1">
                          <a:gamma/>
                          <a:shade val="46275"/>
                          <a:invGamma/>
                        </a:schemeClr>
                      </a:gs>
                      <a:gs pos="100000">
                        <a:schemeClr val="accent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 dirty="0" smtClean="0">
                  <a:solidFill>
                    <a:schemeClr val="bg1"/>
                  </a:solidFill>
                </a:rPr>
                <a:t>Measurable (</a:t>
              </a:r>
              <a:r>
                <a:rPr lang="ru-RU" dirty="0" smtClean="0">
                  <a:solidFill>
                    <a:schemeClr val="bg1"/>
                  </a:solidFill>
                </a:rPr>
                <a:t>измеримая)</a:t>
              </a:r>
              <a:endParaRPr lang="en-US" altLang="ru-RU" b="1" dirty="0">
                <a:solidFill>
                  <a:schemeClr val="bg1"/>
                </a:solidFill>
              </a:endParaRPr>
            </a:p>
          </p:txBody>
        </p:sp>
        <p:sp>
          <p:nvSpPr>
            <p:cNvPr id="88115" name="Text Box 51"/>
            <p:cNvSpPr txBox="1">
              <a:spLocks noChangeArrowheads="1"/>
            </p:cNvSpPr>
            <p:nvPr/>
          </p:nvSpPr>
          <p:spPr bwMode="gray">
            <a:xfrm>
              <a:off x="1365" y="1886"/>
              <a:ext cx="27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accent1">
                          <a:gamma/>
                          <a:shade val="46275"/>
                          <a:invGamma/>
                        </a:schemeClr>
                      </a:gs>
                      <a:gs pos="100000">
                        <a:schemeClr val="accent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ru-RU" sz="2400" dirty="0" smtClean="0">
                  <a:solidFill>
                    <a:schemeClr val="bg1"/>
                  </a:solidFill>
                </a:rPr>
                <a:t>M</a:t>
              </a:r>
              <a:endParaRPr lang="en-US" altLang="ru-RU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8116" name="Group 52"/>
          <p:cNvGrpSpPr>
            <a:grpSpLocks/>
          </p:cNvGrpSpPr>
          <p:nvPr/>
        </p:nvGrpSpPr>
        <p:grpSpPr bwMode="auto">
          <a:xfrm>
            <a:off x="2133600" y="3581400"/>
            <a:ext cx="4724400" cy="685800"/>
            <a:chOff x="1296" y="1824"/>
            <a:chExt cx="2976" cy="432"/>
          </a:xfrm>
        </p:grpSpPr>
        <p:sp>
          <p:nvSpPr>
            <p:cNvPr id="88117" name="AutoShape 53"/>
            <p:cNvSpPr>
              <a:spLocks noChangeArrowheads="1"/>
            </p:cNvSpPr>
            <p:nvPr/>
          </p:nvSpPr>
          <p:spPr bwMode="gray"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tint val="73725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88118" name="AutoShape 54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solidFill>
              <a:schemeClr val="hlink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119" name="Text Box 55"/>
            <p:cNvSpPr txBox="1">
              <a:spLocks noChangeArrowheads="1"/>
            </p:cNvSpPr>
            <p:nvPr/>
          </p:nvSpPr>
          <p:spPr bwMode="gray">
            <a:xfrm>
              <a:off x="1680" y="1934"/>
              <a:ext cx="216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hlink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 dirty="0" smtClean="0">
                  <a:solidFill>
                    <a:schemeClr val="bg1"/>
                  </a:solidFill>
                </a:rPr>
                <a:t>Achievable (</a:t>
              </a:r>
              <a:r>
                <a:rPr lang="ru-RU" dirty="0" smtClean="0">
                  <a:solidFill>
                    <a:schemeClr val="bg1"/>
                  </a:solidFill>
                </a:rPr>
                <a:t>достижимая)</a:t>
              </a:r>
              <a:endParaRPr lang="en-US" altLang="ru-RU" b="1" dirty="0">
                <a:solidFill>
                  <a:schemeClr val="bg1"/>
                </a:solidFill>
              </a:endParaRPr>
            </a:p>
          </p:txBody>
        </p:sp>
        <p:sp>
          <p:nvSpPr>
            <p:cNvPr id="88120" name="Text Box 56"/>
            <p:cNvSpPr txBox="1">
              <a:spLocks noChangeArrowheads="1"/>
            </p:cNvSpPr>
            <p:nvPr/>
          </p:nvSpPr>
          <p:spPr bwMode="gray">
            <a:xfrm>
              <a:off x="1381" y="1886"/>
              <a:ext cx="24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hlink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ru-RU" sz="2400" dirty="0" smtClean="0">
                  <a:solidFill>
                    <a:schemeClr val="bg1"/>
                  </a:solidFill>
                </a:rPr>
                <a:t>A</a:t>
              </a:r>
              <a:endParaRPr lang="en-US" altLang="ru-RU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8121" name="Group 57"/>
          <p:cNvGrpSpPr>
            <a:grpSpLocks/>
          </p:cNvGrpSpPr>
          <p:nvPr/>
        </p:nvGrpSpPr>
        <p:grpSpPr bwMode="auto">
          <a:xfrm>
            <a:off x="2095500" y="4503743"/>
            <a:ext cx="4724400" cy="685801"/>
            <a:chOff x="1296" y="1824"/>
            <a:chExt cx="2976" cy="432"/>
          </a:xfrm>
        </p:grpSpPr>
        <p:sp>
          <p:nvSpPr>
            <p:cNvPr id="88122" name="AutoShape 58"/>
            <p:cNvSpPr>
              <a:spLocks noChangeArrowheads="1"/>
            </p:cNvSpPr>
            <p:nvPr/>
          </p:nvSpPr>
          <p:spPr bwMode="gray"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folHlink"/>
                </a:gs>
                <a:gs pos="50000">
                  <a:schemeClr val="folHlink">
                    <a:gamma/>
                    <a:tint val="73725"/>
                    <a:invGamma/>
                  </a:schemeClr>
                </a:gs>
                <a:gs pos="100000">
                  <a:schemeClr val="folHlink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123" name="AutoShape 59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solidFill>
              <a:schemeClr val="folHlink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124" name="Text Box 60"/>
            <p:cNvSpPr txBox="1">
              <a:spLocks noChangeArrowheads="1"/>
            </p:cNvSpPr>
            <p:nvPr/>
          </p:nvSpPr>
          <p:spPr bwMode="gray">
            <a:xfrm>
              <a:off x="1680" y="1934"/>
              <a:ext cx="2160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    </a:t>
              </a:r>
              <a:r>
                <a:rPr lang="ru-RU" dirty="0" err="1" smtClean="0">
                  <a:solidFill>
                    <a:schemeClr val="bg1"/>
                  </a:solidFill>
                </a:rPr>
                <a:t>Realistic</a:t>
              </a:r>
              <a:r>
                <a:rPr lang="en-US" dirty="0" smtClean="0">
                  <a:solidFill>
                    <a:schemeClr val="bg1"/>
                  </a:solidFill>
                </a:rPr>
                <a:t> (</a:t>
              </a:r>
              <a:r>
                <a:rPr lang="ru-RU" dirty="0" smtClean="0">
                  <a:solidFill>
                    <a:schemeClr val="bg1"/>
                  </a:solidFill>
                </a:rPr>
                <a:t>реалистичная</a:t>
              </a:r>
              <a:r>
                <a:rPr lang="en-US" dirty="0" smtClean="0">
                  <a:solidFill>
                    <a:schemeClr val="bg1"/>
                  </a:solidFill>
                </a:rPr>
                <a:t>)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88125" name="Text Box 61"/>
            <p:cNvSpPr txBox="1">
              <a:spLocks noChangeArrowheads="1"/>
            </p:cNvSpPr>
            <p:nvPr/>
          </p:nvSpPr>
          <p:spPr bwMode="gray">
            <a:xfrm>
              <a:off x="1376" y="1886"/>
              <a:ext cx="25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ru-RU" sz="2400" dirty="0" smtClean="0">
                  <a:solidFill>
                    <a:schemeClr val="bg1"/>
                  </a:solidFill>
                </a:rPr>
                <a:t>R</a:t>
              </a:r>
              <a:endParaRPr lang="en-US" altLang="ru-RU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Group 57"/>
          <p:cNvGrpSpPr>
            <a:grpSpLocks/>
          </p:cNvGrpSpPr>
          <p:nvPr/>
        </p:nvGrpSpPr>
        <p:grpSpPr bwMode="auto">
          <a:xfrm>
            <a:off x="2133600" y="5349881"/>
            <a:ext cx="4724400" cy="685801"/>
            <a:chOff x="1296" y="1824"/>
            <a:chExt cx="2976" cy="432"/>
          </a:xfrm>
        </p:grpSpPr>
        <p:sp>
          <p:nvSpPr>
            <p:cNvPr id="25" name="AutoShape 58"/>
            <p:cNvSpPr>
              <a:spLocks noChangeArrowheads="1"/>
            </p:cNvSpPr>
            <p:nvPr/>
          </p:nvSpPr>
          <p:spPr bwMode="gray"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folHlink"/>
                </a:gs>
                <a:gs pos="50000">
                  <a:schemeClr val="folHlink">
                    <a:gamma/>
                    <a:tint val="73725"/>
                    <a:invGamma/>
                  </a:schemeClr>
                </a:gs>
                <a:gs pos="100000">
                  <a:schemeClr val="folHlink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AutoShape 59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solidFill>
              <a:schemeClr val="folHlink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" name="Text Box 60"/>
            <p:cNvSpPr txBox="1">
              <a:spLocks noChangeArrowheads="1"/>
            </p:cNvSpPr>
            <p:nvPr/>
          </p:nvSpPr>
          <p:spPr bwMode="gray">
            <a:xfrm>
              <a:off x="1680" y="1934"/>
              <a:ext cx="2160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 dirty="0" smtClean="0">
                  <a:solidFill>
                    <a:schemeClr val="bg1"/>
                  </a:solidFill>
                </a:rPr>
                <a:t>Timely (</a:t>
              </a:r>
              <a:r>
                <a:rPr lang="ru-RU" dirty="0" smtClean="0">
                  <a:solidFill>
                    <a:schemeClr val="bg1"/>
                  </a:solidFill>
                </a:rPr>
                <a:t>своевременная</a:t>
              </a:r>
              <a:r>
                <a:rPr lang="en-US" dirty="0" smtClean="0">
                  <a:solidFill>
                    <a:schemeClr val="bg1"/>
                  </a:solidFill>
                </a:rPr>
                <a:t>) </a:t>
              </a:r>
              <a:endParaRPr lang="en-US" altLang="ru-RU" b="1" dirty="0">
                <a:solidFill>
                  <a:schemeClr val="bg1"/>
                </a:solidFill>
              </a:endParaRPr>
            </a:p>
          </p:txBody>
        </p:sp>
        <p:sp>
          <p:nvSpPr>
            <p:cNvPr id="28" name="Text Box 61"/>
            <p:cNvSpPr txBox="1">
              <a:spLocks noChangeArrowheads="1"/>
            </p:cNvSpPr>
            <p:nvPr/>
          </p:nvSpPr>
          <p:spPr bwMode="gray">
            <a:xfrm>
              <a:off x="1387" y="1886"/>
              <a:ext cx="23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ru-RU" sz="2400" dirty="0">
                  <a:solidFill>
                    <a:schemeClr val="bg1"/>
                  </a:solidFill>
                </a:rPr>
                <a:t>T</a:t>
              </a: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711" y="36917"/>
            <a:ext cx="2410718" cy="19675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3" y="32612"/>
            <a:ext cx="9144000" cy="6276708"/>
          </a:xfrm>
        </p:spPr>
      </p:pic>
    </p:spTree>
    <p:extLst>
      <p:ext uri="{BB962C8B-B14F-4D97-AF65-F5344CB8AC3E}">
        <p14:creationId xmlns:p14="http://schemas.microsoft.com/office/powerpoint/2010/main" val="2698826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2800" dirty="0" smtClean="0"/>
              <a:t>4.</a:t>
            </a:r>
            <a:r>
              <a:rPr lang="ru-RU" sz="2800" dirty="0" smtClean="0"/>
              <a:t>ЗАДАЧИ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3025"/>
            <a:ext cx="8507288" cy="4948238"/>
          </a:xfrm>
        </p:spPr>
        <p:txBody>
          <a:bodyPr/>
          <a:lstStyle/>
          <a:p>
            <a:pPr marL="0" indent="0" algn="ctr">
              <a:lnSpc>
                <a:spcPct val="90000"/>
              </a:lnSpc>
              <a:buNone/>
            </a:pPr>
            <a:r>
              <a:rPr lang="ru-RU" altLang="ru-RU" sz="2400" i="1" dirty="0" smtClean="0">
                <a:solidFill>
                  <a:schemeClr val="tx1"/>
                </a:solidFill>
              </a:rPr>
              <a:t>это конкретные, измеримые шаги, которые ведут к выполнению цели. При выполнении задач проекта достигаются конкретные количественные и качественные результаты</a:t>
            </a:r>
          </a:p>
          <a:p>
            <a:pPr algn="just">
              <a:lnSpc>
                <a:spcPct val="90000"/>
              </a:lnSpc>
              <a:buNone/>
            </a:pPr>
            <a:endParaRPr lang="ru-RU" altLang="ru-RU" i="1" dirty="0" smtClean="0"/>
          </a:p>
          <a:p>
            <a:pPr algn="just">
              <a:lnSpc>
                <a:spcPct val="90000"/>
              </a:lnSpc>
              <a:buNone/>
            </a:pPr>
            <a:endParaRPr lang="ru-RU" altLang="ru-RU" i="1" dirty="0"/>
          </a:p>
          <a:p>
            <a:pPr algn="just">
              <a:lnSpc>
                <a:spcPct val="90000"/>
              </a:lnSpc>
              <a:buNone/>
            </a:pPr>
            <a:endParaRPr lang="ru-RU" altLang="ru-RU" i="1" dirty="0" smtClean="0"/>
          </a:p>
          <a:p>
            <a:pPr algn="just">
              <a:lnSpc>
                <a:spcPct val="90000"/>
              </a:lnSpc>
              <a:buNone/>
            </a:pPr>
            <a:endParaRPr lang="ru-RU" altLang="ru-RU" i="1" dirty="0" smtClean="0"/>
          </a:p>
          <a:p>
            <a:pPr algn="just">
              <a:lnSpc>
                <a:spcPct val="90000"/>
              </a:lnSpc>
              <a:buNone/>
            </a:pPr>
            <a:endParaRPr lang="ru-RU" altLang="ru-RU" i="1" dirty="0" smtClean="0"/>
          </a:p>
          <a:p>
            <a:pPr>
              <a:lnSpc>
                <a:spcPct val="90000"/>
              </a:lnSpc>
              <a:buNone/>
            </a:pPr>
            <a:r>
              <a:rPr lang="ru-RU" altLang="ru-RU" sz="1800" i="1" dirty="0" smtClean="0">
                <a:solidFill>
                  <a:schemeClr val="accent1"/>
                </a:solidFill>
              </a:rPr>
              <a:t>*  Если после мысленного достижения всех поставленных задач, вы достигли поставленной цели и заявленного результата, то Вы все сделали правильно, если нет то задачи следует пересмотреть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1892">
            <a:off x="2915739" y="2618510"/>
            <a:ext cx="2738388" cy="2497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022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alt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 реализации проекта – </a:t>
            </a:r>
            <a:r>
              <a:rPr lang="ru-RU" alt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связь мероприятий с четкими сроками и исполнителями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sz="20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Обычно каждой задаче  соответствует одно, максимум два мероприятия в графе запланированные работы;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endParaRPr lang="ru-RU" altLang="ru-RU" sz="20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sz="20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План должен быть реальным: как по срокам, так и по возможностям исполнителей;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endParaRPr lang="ru-RU" altLang="ru-RU" sz="20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sz="20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План должен быть изложен на бумаге в целях осуществления контроля;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endParaRPr lang="ru-RU" altLang="ru-RU" sz="20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sz="20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Желательно, чтобы план составлялся всеми членами команды проекта и был согласован с ними;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endParaRPr lang="ru-RU" altLang="ru-RU" sz="20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sz="20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План должен раскрывать пути решения конкретных задач 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940432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2800" dirty="0" smtClean="0"/>
              <a:t>6.РЕСУРСЫ ПРОЕКТА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ru-RU" altLang="ru-RU" sz="1800" i="1" dirty="0">
                <a:solidFill>
                  <a:schemeClr val="tx1"/>
                </a:solidFill>
              </a:rPr>
              <a:t>Трудовые (при подборе персонала проекта должна учитываться квалификация, дополнительные навыки – в связи с запланированным перечнем работ)  и интерес к реализации проекта  </a:t>
            </a:r>
            <a:endParaRPr lang="ru-RU" altLang="ru-RU" sz="1800" i="1" dirty="0" smtClean="0">
              <a:solidFill>
                <a:schemeClr val="tx1"/>
              </a:solidFill>
            </a:endParaRPr>
          </a:p>
          <a:p>
            <a:pPr algn="just">
              <a:lnSpc>
                <a:spcPct val="90000"/>
              </a:lnSpc>
            </a:pPr>
            <a:endParaRPr lang="ru-RU" altLang="ru-RU" sz="1800" i="1" dirty="0">
              <a:solidFill>
                <a:schemeClr val="tx1"/>
              </a:solidFill>
            </a:endParaRPr>
          </a:p>
          <a:p>
            <a:pPr algn="just">
              <a:lnSpc>
                <a:spcPct val="90000"/>
              </a:lnSpc>
            </a:pPr>
            <a:r>
              <a:rPr lang="ru-RU" altLang="ru-RU" sz="1800" i="1" dirty="0">
                <a:solidFill>
                  <a:schemeClr val="tx1"/>
                </a:solidFill>
              </a:rPr>
              <a:t>оборудование (машины</a:t>
            </a:r>
            <a:r>
              <a:rPr lang="ru-RU" altLang="ru-RU" sz="1800" i="1" dirty="0" smtClean="0">
                <a:solidFill>
                  <a:schemeClr val="tx1"/>
                </a:solidFill>
              </a:rPr>
              <a:t>)</a:t>
            </a:r>
          </a:p>
          <a:p>
            <a:pPr algn="just">
              <a:lnSpc>
                <a:spcPct val="90000"/>
              </a:lnSpc>
            </a:pPr>
            <a:endParaRPr lang="ru-RU" altLang="ru-RU" sz="1800" i="1" dirty="0">
              <a:solidFill>
                <a:schemeClr val="tx1"/>
              </a:solidFill>
            </a:endParaRPr>
          </a:p>
          <a:p>
            <a:pPr algn="just">
              <a:lnSpc>
                <a:spcPct val="90000"/>
              </a:lnSpc>
            </a:pPr>
            <a:r>
              <a:rPr lang="ru-RU" altLang="ru-RU" sz="1800" i="1" dirty="0">
                <a:solidFill>
                  <a:schemeClr val="tx1"/>
                </a:solidFill>
              </a:rPr>
              <a:t>оснащенность (например, диагностические материалы, авторские разработки</a:t>
            </a:r>
            <a:r>
              <a:rPr lang="ru-RU" altLang="ru-RU" sz="1800" i="1" dirty="0" smtClean="0">
                <a:solidFill>
                  <a:schemeClr val="tx1"/>
                </a:solidFill>
              </a:rPr>
              <a:t>)</a:t>
            </a:r>
          </a:p>
          <a:p>
            <a:pPr algn="just">
              <a:lnSpc>
                <a:spcPct val="90000"/>
              </a:lnSpc>
            </a:pPr>
            <a:endParaRPr lang="ru-RU" altLang="ru-RU" sz="1800" i="1" dirty="0">
              <a:solidFill>
                <a:schemeClr val="tx1"/>
              </a:solidFill>
            </a:endParaRPr>
          </a:p>
          <a:p>
            <a:pPr algn="just">
              <a:lnSpc>
                <a:spcPct val="90000"/>
              </a:lnSpc>
            </a:pPr>
            <a:r>
              <a:rPr lang="ru-RU" altLang="ru-RU" sz="1800" i="1" dirty="0">
                <a:solidFill>
                  <a:schemeClr val="tx1"/>
                </a:solidFill>
              </a:rPr>
              <a:t>и</a:t>
            </a:r>
            <a:r>
              <a:rPr lang="ru-RU" altLang="ru-RU" sz="1800" i="1" dirty="0" smtClean="0">
                <a:solidFill>
                  <a:schemeClr val="tx1"/>
                </a:solidFill>
              </a:rPr>
              <a:t>нформация</a:t>
            </a:r>
          </a:p>
          <a:p>
            <a:pPr algn="just">
              <a:lnSpc>
                <a:spcPct val="90000"/>
              </a:lnSpc>
            </a:pPr>
            <a:endParaRPr lang="ru-RU" altLang="ru-RU" sz="1800" i="1" dirty="0">
              <a:solidFill>
                <a:schemeClr val="tx1"/>
              </a:solidFill>
            </a:endParaRPr>
          </a:p>
          <a:p>
            <a:pPr algn="just">
              <a:lnSpc>
                <a:spcPct val="90000"/>
              </a:lnSpc>
            </a:pPr>
            <a:r>
              <a:rPr lang="ru-RU" altLang="ru-RU" sz="1800" i="1" dirty="0">
                <a:solidFill>
                  <a:schemeClr val="tx1"/>
                </a:solidFill>
              </a:rPr>
              <a:t>финансы</a:t>
            </a:r>
          </a:p>
          <a:p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5" y="3596729"/>
            <a:ext cx="4348362" cy="3261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506158"/>
      </p:ext>
    </p:extLst>
  </p:cSld>
  <p:clrMapOvr>
    <a:masterClrMapping/>
  </p:clrMapOvr>
</p:sld>
</file>

<file path=ppt/theme/theme1.xml><?xml version="1.0" encoding="utf-8"?>
<a:theme xmlns:a="http://schemas.openxmlformats.org/drawingml/2006/main" name="sample">
  <a:themeElements>
    <a:clrScheme name="sample 3">
      <a:dk1>
        <a:srgbClr val="18418C"/>
      </a:dk1>
      <a:lt1>
        <a:srgbClr val="FFFFFF"/>
      </a:lt1>
      <a:dk2>
        <a:srgbClr val="FFFFE7"/>
      </a:dk2>
      <a:lt2>
        <a:srgbClr val="DDDDDD"/>
      </a:lt2>
      <a:accent1>
        <a:srgbClr val="3492B4"/>
      </a:accent1>
      <a:accent2>
        <a:srgbClr val="7CB444"/>
      </a:accent2>
      <a:accent3>
        <a:srgbClr val="FFFFFF"/>
      </a:accent3>
      <a:accent4>
        <a:srgbClr val="133677"/>
      </a:accent4>
      <a:accent5>
        <a:srgbClr val="AEC7D6"/>
      </a:accent5>
      <a:accent6>
        <a:srgbClr val="70A33D"/>
      </a:accent6>
      <a:hlink>
        <a:srgbClr val="6A9EB0"/>
      </a:hlink>
      <a:folHlink>
        <a:srgbClr val="336699"/>
      </a:folHlink>
    </a:clrScheme>
    <a:fontScheme name="sampl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ample 1">
        <a:dk1>
          <a:srgbClr val="000066"/>
        </a:dk1>
        <a:lt1>
          <a:srgbClr val="FFFFFF"/>
        </a:lt1>
        <a:dk2>
          <a:srgbClr val="FFFFFF"/>
        </a:dk2>
        <a:lt2>
          <a:srgbClr val="B2B2B2"/>
        </a:lt2>
        <a:accent1>
          <a:srgbClr val="C0D070"/>
        </a:accent1>
        <a:accent2>
          <a:srgbClr val="0099CC"/>
        </a:accent2>
        <a:accent3>
          <a:srgbClr val="FFFFFF"/>
        </a:accent3>
        <a:accent4>
          <a:srgbClr val="000056"/>
        </a:accent4>
        <a:accent5>
          <a:srgbClr val="DCE4BB"/>
        </a:accent5>
        <a:accent6>
          <a:srgbClr val="008AB9"/>
        </a:accent6>
        <a:hlink>
          <a:srgbClr val="CA9938"/>
        </a:hlink>
        <a:folHlink>
          <a:srgbClr val="166A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000066"/>
        </a:dk1>
        <a:lt1>
          <a:srgbClr val="FFFFFF"/>
        </a:lt1>
        <a:dk2>
          <a:srgbClr val="FFFFE7"/>
        </a:dk2>
        <a:lt2>
          <a:srgbClr val="B2B2B2"/>
        </a:lt2>
        <a:accent1>
          <a:srgbClr val="6D77BF"/>
        </a:accent1>
        <a:accent2>
          <a:srgbClr val="FF9966"/>
        </a:accent2>
        <a:accent3>
          <a:srgbClr val="FFFFFF"/>
        </a:accent3>
        <a:accent4>
          <a:srgbClr val="000056"/>
        </a:accent4>
        <a:accent5>
          <a:srgbClr val="BABDDC"/>
        </a:accent5>
        <a:accent6>
          <a:srgbClr val="E78A5C"/>
        </a:accent6>
        <a:hlink>
          <a:srgbClr val="A959A1"/>
        </a:hlink>
        <a:folHlink>
          <a:srgbClr val="3AABC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8418C"/>
        </a:dk1>
        <a:lt1>
          <a:srgbClr val="FFFFFF"/>
        </a:lt1>
        <a:dk2>
          <a:srgbClr val="FFFFE7"/>
        </a:dk2>
        <a:lt2>
          <a:srgbClr val="DDDDDD"/>
        </a:lt2>
        <a:accent1>
          <a:srgbClr val="3492B4"/>
        </a:accent1>
        <a:accent2>
          <a:srgbClr val="7CB444"/>
        </a:accent2>
        <a:accent3>
          <a:srgbClr val="FFFFFF"/>
        </a:accent3>
        <a:accent4>
          <a:srgbClr val="133677"/>
        </a:accent4>
        <a:accent5>
          <a:srgbClr val="AEC7D6"/>
        </a:accent5>
        <a:accent6>
          <a:srgbClr val="70A33D"/>
        </a:accent6>
        <a:hlink>
          <a:srgbClr val="6A9EB0"/>
        </a:hlink>
        <a:folHlink>
          <a:srgbClr val="33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cdb2004c006l</Template>
  <TotalTime>49</TotalTime>
  <Words>377</Words>
  <Application>Microsoft Office PowerPoint</Application>
  <PresentationFormat>Экран (4:3)</PresentationFormat>
  <Paragraphs>62</Paragraphs>
  <Slides>11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Arial Black</vt:lpstr>
      <vt:lpstr>Verdana</vt:lpstr>
      <vt:lpstr>Wingdings</vt:lpstr>
      <vt:lpstr>sample</vt:lpstr>
      <vt:lpstr>Image</vt:lpstr>
      <vt:lpstr>Социальное проектирование</vt:lpstr>
      <vt:lpstr>В чем разница?</vt:lpstr>
      <vt:lpstr>1.ПРОБЛЕМА</vt:lpstr>
      <vt:lpstr>2.ЦЕЛЕВАЯ АУДИТОРИЯ</vt:lpstr>
      <vt:lpstr>3.ЦЕЛЬ </vt:lpstr>
      <vt:lpstr>Презентация PowerPoint</vt:lpstr>
      <vt:lpstr>4.ЗАДАЧИ</vt:lpstr>
      <vt:lpstr>План реализации проекта – это связь мероприятий с четкими сроками и исполнителями</vt:lpstr>
      <vt:lpstr>6.РЕСУРСЫ ПРОЕКТА</vt:lpstr>
      <vt:lpstr>Критерии оценки проекта</vt:lpstr>
      <vt:lpstr>Презентация PowerPoint</vt:lpstr>
    </vt:vector>
  </TitlesOfParts>
  <Company>nknh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Социальное проектирование</dc:title>
  <dc:creator>TokinovAI</dc:creator>
  <cp:lastModifiedBy>TokinovAI</cp:lastModifiedBy>
  <cp:revision>6</cp:revision>
  <cp:lastPrinted>2019-03-26T23:06:31Z</cp:lastPrinted>
  <dcterms:created xsi:type="dcterms:W3CDTF">2018-12-07T10:41:55Z</dcterms:created>
  <dcterms:modified xsi:type="dcterms:W3CDTF">2019-03-26T23:07:08Z</dcterms:modified>
</cp:coreProperties>
</file>